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C3D19-B83D-42E1-AF84-512A065A8BE4}" v="310" dt="2023-05-31T08:57:39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97325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70306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619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359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7949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8214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4661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946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957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038417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7384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4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ransition spd="med">
    <p:pull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77600" y="1079500"/>
            <a:ext cx="4636800" cy="2138400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ФИНАНСОВЫЕ ПИРАМИДЫ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77600" y="4113213"/>
            <a:ext cx="463680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cs typeface="Calibri"/>
              </a:rPr>
              <a:t>Сделали презентацию:</a:t>
            </a:r>
            <a:endParaRPr lang="ru-RU"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ru-RU" dirty="0">
                <a:cs typeface="Calibri"/>
              </a:rPr>
              <a:t>Миронов ДА</a:t>
            </a:r>
            <a:endParaRPr lang="ru-RU">
              <a:cs typeface="Calibri"/>
            </a:endParaRPr>
          </a:p>
          <a:p>
            <a:pPr>
              <a:lnSpc>
                <a:spcPct val="115000"/>
              </a:lnSpc>
            </a:pPr>
            <a:r>
              <a:rPr lang="ru-RU" dirty="0">
                <a:cs typeface="Calibri"/>
              </a:rPr>
              <a:t>Жильцов АА</a:t>
            </a:r>
            <a:endParaRPr lang="ru-RU"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578809-4F8C-4A9B-A59D-0D7BDA6B1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ADE07-3826-4857-9180-7DB77BCCE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7" name="Freeform 64">
                <a:extLst>
                  <a:ext uri="{FF2B5EF4-FFF2-40B4-BE49-F238E27FC236}">
                    <a16:creationId xmlns:a16="http://schemas.microsoft.com/office/drawing/2014/main" id="{5C21CC9E-9E93-47EE-B6BE-DAF0D163F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1">
                <a:extLst>
                  <a:ext uri="{FF2B5EF4-FFF2-40B4-BE49-F238E27FC236}">
                    <a16:creationId xmlns:a16="http://schemas.microsoft.com/office/drawing/2014/main" id="{F98634D8-7CA3-4C66-8CD8-4D6F24833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1">
                <a:extLst>
                  <a:ext uri="{FF2B5EF4-FFF2-40B4-BE49-F238E27FC236}">
                    <a16:creationId xmlns:a16="http://schemas.microsoft.com/office/drawing/2014/main" id="{579AC1E2-C2CF-4BA7-82B4-C8CCC7305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8">
                <a:extLst>
                  <a:ext uri="{FF2B5EF4-FFF2-40B4-BE49-F238E27FC236}">
                    <a16:creationId xmlns:a16="http://schemas.microsoft.com/office/drawing/2014/main" id="{FD089815-EEDF-4A19-B1A5-CD51F7D64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3913B299-F5CE-4C72-A020-2AFCFFDB7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7">
                <a:extLst>
                  <a:ext uri="{FF2B5EF4-FFF2-40B4-BE49-F238E27FC236}">
                    <a16:creationId xmlns:a16="http://schemas.microsoft.com/office/drawing/2014/main" id="{38067600-ABBC-4D8F-B242-026D39DB9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0">
                <a:extLst>
                  <a:ext uri="{FF2B5EF4-FFF2-40B4-BE49-F238E27FC236}">
                    <a16:creationId xmlns:a16="http://schemas.microsoft.com/office/drawing/2014/main" id="{AF1082FE-D7C7-430A-B6DF-041CD1FBF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9">
                <a:extLst>
                  <a:ext uri="{FF2B5EF4-FFF2-40B4-BE49-F238E27FC236}">
                    <a16:creationId xmlns:a16="http://schemas.microsoft.com/office/drawing/2014/main" id="{D20DF48A-C1E5-483E-B21B-EDC96EC75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2">
                <a:extLst>
                  <a:ext uri="{FF2B5EF4-FFF2-40B4-BE49-F238E27FC236}">
                    <a16:creationId xmlns:a16="http://schemas.microsoft.com/office/drawing/2014/main" id="{BE0F4360-2529-43AE-8AD9-1B7B3F903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B1B8DE27-1A2A-48A2-A329-B0F4201A7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9">
                <a:extLst>
                  <a:ext uri="{FF2B5EF4-FFF2-40B4-BE49-F238E27FC236}">
                    <a16:creationId xmlns:a16="http://schemas.microsoft.com/office/drawing/2014/main" id="{9BD6F64A-2862-4703-A7E6-6D3295621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2">
                <a:extLst>
                  <a:ext uri="{FF2B5EF4-FFF2-40B4-BE49-F238E27FC236}">
                    <a16:creationId xmlns:a16="http://schemas.microsoft.com/office/drawing/2014/main" id="{DA103B72-E0CF-45F0-A7D0-21ECD0175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12BF02EE-B84D-4508-86AE-720FFD081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8">
                <a:extLst>
                  <a:ext uri="{FF2B5EF4-FFF2-40B4-BE49-F238E27FC236}">
                    <a16:creationId xmlns:a16="http://schemas.microsoft.com/office/drawing/2014/main" id="{63DEFA47-924F-47EC-8A1A-E8D4E1D28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8E9EAB0-A7D4-43A2-BE0E-0285979BC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2" name="Line 63">
                  <a:extLst>
                    <a:ext uri="{FF2B5EF4-FFF2-40B4-BE49-F238E27FC236}">
                      <a16:creationId xmlns:a16="http://schemas.microsoft.com/office/drawing/2014/main" id="{0918A230-E769-4D1D-BAD9-E5835E2C8D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66">
                  <a:extLst>
                    <a:ext uri="{FF2B5EF4-FFF2-40B4-BE49-F238E27FC236}">
                      <a16:creationId xmlns:a16="http://schemas.microsoft.com/office/drawing/2014/main" id="{8387A7CE-102C-40EE-9CF5-025C3DD8D4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67">
                  <a:extLst>
                    <a:ext uri="{FF2B5EF4-FFF2-40B4-BE49-F238E27FC236}">
                      <a16:creationId xmlns:a16="http://schemas.microsoft.com/office/drawing/2014/main" id="{04D252BC-127A-412D-BC8A-003132AE7C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80">
                  <a:extLst>
                    <a:ext uri="{FF2B5EF4-FFF2-40B4-BE49-F238E27FC236}">
                      <a16:creationId xmlns:a16="http://schemas.microsoft.com/office/drawing/2014/main" id="{DBF98D9E-95AE-499D-90A5-B46B881160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83">
                  <a:extLst>
                    <a:ext uri="{FF2B5EF4-FFF2-40B4-BE49-F238E27FC236}">
                      <a16:creationId xmlns:a16="http://schemas.microsoft.com/office/drawing/2014/main" id="{DF93481C-D4B8-49D1-8DB5-0DDFD0A975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86">
                  <a:extLst>
                    <a:ext uri="{FF2B5EF4-FFF2-40B4-BE49-F238E27FC236}">
                      <a16:creationId xmlns:a16="http://schemas.microsoft.com/office/drawing/2014/main" id="{E08AF258-8D62-4B36-9315-8652E31710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89">
                  <a:extLst>
                    <a:ext uri="{FF2B5EF4-FFF2-40B4-BE49-F238E27FC236}">
                      <a16:creationId xmlns:a16="http://schemas.microsoft.com/office/drawing/2014/main" id="{DCAC5381-7C87-4FB1-922C-72424F35D4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D131BB-56BB-4799-9DE1-95E397FA6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D75D3A2-6328-49F4-A5C7-BDBEBE87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B386BFB-69FD-4CED-89B4-6E45CD3340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E0292B6-9C83-4545-9DB9-6D216C6491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0">
                  <a:extLst>
                    <a:ext uri="{FF2B5EF4-FFF2-40B4-BE49-F238E27FC236}">
                      <a16:creationId xmlns:a16="http://schemas.microsoft.com/office/drawing/2014/main" id="{218E320A-887F-4DBF-8CCC-A0E849F364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70456DE9-EFE8-480B-904C-C4E4521BA8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AC87AC-6F0D-41C3-A96D-583587DBD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BBB3529-7770-48BD-9A2D-61CB322B48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4D2F05B-BBCD-4783-BDE0-43D73C2675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4BFAD-42ED-48A4-AA55-3BE394C44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B341D07-45D8-4F3A-B413-FD2B278A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872DAC2D-6CA9-4BA0-9831-D9BCA4630F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79883F04-2F99-488F-B3C5-0B29E181A1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588E0A03-E6DB-4D96-82A1-39AAB99850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032D250-40F2-4BE1-9E51-51D612431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CFF6B335-FCBC-4111-B6E0-010A0CCF6A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F3A4A21F-DBFE-4F02-A66E-C6F0ECB698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3A5E5CE1-528A-4B41-A739-BFE450F1F9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8FC08C-C419-4B3F-B3C4-074AE7045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9E4645-4CFC-4C14-9639-295E67859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75D1D75-29EC-4168-9B74-DD31796A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2" name="Freeform 64">
                <a:extLst>
                  <a:ext uri="{FF2B5EF4-FFF2-40B4-BE49-F238E27FC236}">
                    <a16:creationId xmlns:a16="http://schemas.microsoft.com/office/drawing/2014/main" id="{5C244629-4F62-4555-8576-76E450C71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1">
                <a:extLst>
                  <a:ext uri="{FF2B5EF4-FFF2-40B4-BE49-F238E27FC236}">
                    <a16:creationId xmlns:a16="http://schemas.microsoft.com/office/drawing/2014/main" id="{33FE7FD6-ED0C-4A85-BB37-50D5DEFE5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1">
                <a:extLst>
                  <a:ext uri="{FF2B5EF4-FFF2-40B4-BE49-F238E27FC236}">
                    <a16:creationId xmlns:a16="http://schemas.microsoft.com/office/drawing/2014/main" id="{E321CBA3-94D7-498A-AA58-32E5E21DA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8">
                <a:extLst>
                  <a:ext uri="{FF2B5EF4-FFF2-40B4-BE49-F238E27FC236}">
                    <a16:creationId xmlns:a16="http://schemas.microsoft.com/office/drawing/2014/main" id="{A483E481-9A4F-433D-83BF-BE219AE92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4">
                <a:extLst>
                  <a:ext uri="{FF2B5EF4-FFF2-40B4-BE49-F238E27FC236}">
                    <a16:creationId xmlns:a16="http://schemas.microsoft.com/office/drawing/2014/main" id="{3BD25EE3-866C-4F95-87D6-3539B174A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7C4C4F76-8DA9-47EA-94F9-1D400388F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025FE981-874E-47FE-81B8-F025D2BF9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59">
                <a:extLst>
                  <a:ext uri="{FF2B5EF4-FFF2-40B4-BE49-F238E27FC236}">
                    <a16:creationId xmlns:a16="http://schemas.microsoft.com/office/drawing/2014/main" id="{5680B73A-298E-4BDA-AB07-ACC8314E4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01AFB333-D097-4235-A165-C9D3CDC2F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65">
                <a:extLst>
                  <a:ext uri="{FF2B5EF4-FFF2-40B4-BE49-F238E27FC236}">
                    <a16:creationId xmlns:a16="http://schemas.microsoft.com/office/drawing/2014/main" id="{66C11AEB-D3F2-45AA-9C41-CA142A02E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79">
                <a:extLst>
                  <a:ext uri="{FF2B5EF4-FFF2-40B4-BE49-F238E27FC236}">
                    <a16:creationId xmlns:a16="http://schemas.microsoft.com/office/drawing/2014/main" id="{2EAA79E5-B4EE-4477-A9D7-38234A19D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2">
                <a:extLst>
                  <a:ext uri="{FF2B5EF4-FFF2-40B4-BE49-F238E27FC236}">
                    <a16:creationId xmlns:a16="http://schemas.microsoft.com/office/drawing/2014/main" id="{A2EB3CA6-CF43-44E7-A82B-C86FF6A75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5">
                <a:extLst>
                  <a:ext uri="{FF2B5EF4-FFF2-40B4-BE49-F238E27FC236}">
                    <a16:creationId xmlns:a16="http://schemas.microsoft.com/office/drawing/2014/main" id="{635B3B6D-8A83-4CF1-AE24-D872BCE07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88">
                <a:extLst>
                  <a:ext uri="{FF2B5EF4-FFF2-40B4-BE49-F238E27FC236}">
                    <a16:creationId xmlns:a16="http://schemas.microsoft.com/office/drawing/2014/main" id="{67274B73-EB7F-4885-8375-DCC193DE8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0EE02B4-8ECF-4636-B55D-11A3869E6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7" name="Line 63">
                  <a:extLst>
                    <a:ext uri="{FF2B5EF4-FFF2-40B4-BE49-F238E27FC236}">
                      <a16:creationId xmlns:a16="http://schemas.microsoft.com/office/drawing/2014/main" id="{97860271-66A3-4C76-9A50-EF7ADA1D95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66">
                  <a:extLst>
                    <a:ext uri="{FF2B5EF4-FFF2-40B4-BE49-F238E27FC236}">
                      <a16:creationId xmlns:a16="http://schemas.microsoft.com/office/drawing/2014/main" id="{CD0262E2-572E-453D-8FE4-46EDF0C75C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Line 67">
                  <a:extLst>
                    <a:ext uri="{FF2B5EF4-FFF2-40B4-BE49-F238E27FC236}">
                      <a16:creationId xmlns:a16="http://schemas.microsoft.com/office/drawing/2014/main" id="{504EAB1B-BE08-49A3-91E4-2F59777FF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Line 80">
                  <a:extLst>
                    <a:ext uri="{FF2B5EF4-FFF2-40B4-BE49-F238E27FC236}">
                      <a16:creationId xmlns:a16="http://schemas.microsoft.com/office/drawing/2014/main" id="{1BA1BFEB-5D6B-4011-8814-75FDF39A8C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Line 83">
                  <a:extLst>
                    <a:ext uri="{FF2B5EF4-FFF2-40B4-BE49-F238E27FC236}">
                      <a16:creationId xmlns:a16="http://schemas.microsoft.com/office/drawing/2014/main" id="{58D635F3-CD70-43D2-9FAE-690BB6A8C0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Line 86">
                  <a:extLst>
                    <a:ext uri="{FF2B5EF4-FFF2-40B4-BE49-F238E27FC236}">
                      <a16:creationId xmlns:a16="http://schemas.microsoft.com/office/drawing/2014/main" id="{7D4A71ED-4313-45E2-9078-0A2179F609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89">
                  <a:extLst>
                    <a:ext uri="{FF2B5EF4-FFF2-40B4-BE49-F238E27FC236}">
                      <a16:creationId xmlns:a16="http://schemas.microsoft.com/office/drawing/2014/main" id="{F71A8BF4-8580-4405-93CC-68682C9EFB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03EA70C-259E-4844-83FD-A8152374D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8DEFBA-3794-41DB-BA53-A168E4B02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74D1351-C939-4ABA-A2D0-F13C1F3BF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672A249-195A-4DAD-984C-AC6C894A6FD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30">
                  <a:extLst>
                    <a:ext uri="{FF2B5EF4-FFF2-40B4-BE49-F238E27FC236}">
                      <a16:creationId xmlns:a16="http://schemas.microsoft.com/office/drawing/2014/main" id="{B2751033-92CC-43C5-B09D-BEAC921297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30">
                  <a:extLst>
                    <a:ext uri="{FF2B5EF4-FFF2-40B4-BE49-F238E27FC236}">
                      <a16:creationId xmlns:a16="http://schemas.microsoft.com/office/drawing/2014/main" id="{810A9024-F6AE-46E1-AF5B-23C1BAF52A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148CDE3-7E34-46A7-A2A1-B2418BA6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FB487FA-CAC6-469F-8D07-227D88323A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64B6721C-6379-4342-B632-2288DDDD12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8C06E09-320E-44ED-8B43-2BB2CE74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F42D42C-CE47-479C-A563-298CD9035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71" name="Freeform 68">
                  <a:extLst>
                    <a:ext uri="{FF2B5EF4-FFF2-40B4-BE49-F238E27FC236}">
                      <a16:creationId xmlns:a16="http://schemas.microsoft.com/office/drawing/2014/main" id="{65202664-9154-4377-8C3E-9BA25B78A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9">
                  <a:extLst>
                    <a:ext uri="{FF2B5EF4-FFF2-40B4-BE49-F238E27FC236}">
                      <a16:creationId xmlns:a16="http://schemas.microsoft.com/office/drawing/2014/main" id="{F0361EFD-383F-40DA-936A-1EC55BBA67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Line 70">
                  <a:extLst>
                    <a:ext uri="{FF2B5EF4-FFF2-40B4-BE49-F238E27FC236}">
                      <a16:creationId xmlns:a16="http://schemas.microsoft.com/office/drawing/2014/main" id="{0899FE39-C088-493A-A9ED-9C70D9427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A185DA-EED5-4241-BCE2-7DFF9775B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8" name="Freeform 68">
                  <a:extLst>
                    <a:ext uri="{FF2B5EF4-FFF2-40B4-BE49-F238E27FC236}">
                      <a16:creationId xmlns:a16="http://schemas.microsoft.com/office/drawing/2014/main" id="{1D1D1F03-0895-4603-B54A-30778D288D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9">
                  <a:extLst>
                    <a:ext uri="{FF2B5EF4-FFF2-40B4-BE49-F238E27FC236}">
                      <a16:creationId xmlns:a16="http://schemas.microsoft.com/office/drawing/2014/main" id="{4205B00F-0C22-4C32-B408-130BD2BCA2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Line 70">
                  <a:extLst>
                    <a:ext uri="{FF2B5EF4-FFF2-40B4-BE49-F238E27FC236}">
                      <a16:creationId xmlns:a16="http://schemas.microsoft.com/office/drawing/2014/main" id="{0307197D-6DFE-4C69-95F1-42678413BA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F7F5C-C0C9-C1A3-F8F7-B683DEC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52" y="395288"/>
            <a:ext cx="5123022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dirty="0"/>
              <a:t>Понятие финансовой пирамиды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6B12E5-AD90-863E-2F0A-767D1A32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2" y="2361601"/>
            <a:ext cx="5583983" cy="4103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ru-RU" sz="2400" b="1" dirty="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Финансовая пирамида</a:t>
            </a:r>
            <a:r>
              <a:rPr lang="ru-RU" sz="2400" dirty="0">
                <a:solidFill>
                  <a:schemeClr val="tx2"/>
                </a:solidFill>
                <a:latin typeface="Calibri"/>
                <a:ea typeface="+mn-lt"/>
                <a:cs typeface="+mn-lt"/>
              </a:rPr>
              <a:t> — это такая модель получения дохода, где происходит перераспределение денежных средств от нижестоящих участников пирамиды к вышестоящим. То есть верхушка пирамиды всегда получает больше, чем нижние звенья.</a:t>
            </a:r>
            <a:endParaRPr lang="ru-RU" sz="240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74690A4-6B9B-E149-0D5C-2006B71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52" y="1775727"/>
            <a:ext cx="4585960" cy="36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7017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1DBB4-23EE-EA9A-869C-18D80B34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/>
                <a:cs typeface="Arial"/>
              </a:rPr>
              <a:t>Принцип работы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95249-E044-0646-20AE-F33DE7AF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b="1" i="1" dirty="0">
                <a:solidFill>
                  <a:srgbClr val="000000"/>
                </a:solidFill>
                <a:latin typeface="Arial"/>
                <a:cs typeface="Arial"/>
              </a:rPr>
              <a:t>Суть проекта заключается в том, что:</a:t>
            </a:r>
          </a:p>
          <a:p>
            <a:pPr marL="342900" indent="-342900"/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Человек желающий вступить в проект обязан зарегистрироваться на официальном сайте проекта.</a:t>
            </a:r>
          </a:p>
          <a:p>
            <a:pPr marL="342900" indent="-342900"/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Перевести некоторую сумму денег на счет проекта, получив в замен МММ доллары.</a:t>
            </a:r>
          </a:p>
          <a:p>
            <a:pPr marL="342900" indent="-342900"/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Курс МММ долларов растет.</a:t>
            </a:r>
          </a:p>
          <a:p>
            <a:pPr marL="342900" indent="-342900"/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Участник обменивает МММ доллары обратно на реальные деньги, тем самым получая прибыль, за счет изменения курса МММ долларов.</a:t>
            </a:r>
          </a:p>
        </p:txBody>
      </p:sp>
    </p:spTree>
    <p:extLst>
      <p:ext uri="{BB962C8B-B14F-4D97-AF65-F5344CB8AC3E}">
        <p14:creationId xmlns:p14="http://schemas.microsoft.com/office/powerpoint/2010/main" val="36860586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88353-32CE-D48F-A343-595D2C07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Типы финансовых пирамид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E35D7-3580-953E-8F4D-41A37E94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2" y="1610666"/>
            <a:ext cx="11407940" cy="4811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ru-RU" sz="2400" b="1" i="1" dirty="0">
                <a:solidFill>
                  <a:schemeClr val="tx2"/>
                </a:solidFill>
                <a:ea typeface="+mn-lt"/>
                <a:cs typeface="+mn-lt"/>
              </a:rPr>
              <a:t>Одноуровневые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: привлекают деньги вкладчиков, обещая высокую доходность, и рассчитываются с первыми участниками за счет взносов последующих.</a:t>
            </a:r>
          </a:p>
          <a:p>
            <a:pPr marL="359410" indent="-359410"/>
            <a:r>
              <a:rPr lang="ru-RU" sz="2400" b="1" i="1" dirty="0">
                <a:solidFill>
                  <a:schemeClr val="tx2"/>
                </a:solidFill>
                <a:ea typeface="+mn-lt"/>
                <a:cs typeface="+mn-lt"/>
              </a:rPr>
              <a:t>Многоуровневые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: каждый вкладчик привлекает новых, их взносы распределяются между вышестоящими эшелонами пирамиды.</a:t>
            </a:r>
          </a:p>
          <a:p>
            <a:pPr marL="359410" indent="-359410"/>
            <a:r>
              <a:rPr lang="ru-RU" sz="2400" b="1" i="1" dirty="0">
                <a:solidFill>
                  <a:schemeClr val="tx2"/>
                </a:solidFill>
                <a:ea typeface="+mn-lt"/>
                <a:cs typeface="+mn-lt"/>
              </a:rPr>
              <a:t>Матричные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: вкладчик передает деньги организаторам и ждет, когда число участников первого уровня достигнет определенного количества.</a:t>
            </a:r>
            <a:endParaRPr lang="ru-RU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67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8FC8B-F9FE-2C89-97FF-B53E897D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6328800" cy="1112836"/>
          </a:xfrm>
        </p:spPr>
        <p:txBody>
          <a:bodyPr>
            <a:normAutofit/>
          </a:bodyPr>
          <a:lstStyle/>
          <a:p>
            <a:pPr algn="ctr"/>
            <a:r>
              <a:rPr lang="ru-RU">
                <a:ea typeface="+mj-lt"/>
                <a:cs typeface="+mj-lt"/>
              </a:rPr>
              <a:t>Краткая история финансовых пирамид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D8A884-8D87-6F1E-0FA6-FEDDD1FB5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9" y="1563764"/>
            <a:ext cx="7485910" cy="49391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40000"/>
              </a:lnSpc>
            </a:pP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Создание одной из первых финансовых пирамид присуждают </a:t>
            </a:r>
            <a:r>
              <a:rPr lang="ru-RU" b="1" dirty="0">
                <a:solidFill>
                  <a:schemeClr val="tx2"/>
                </a:solidFill>
                <a:ea typeface="+mn-lt"/>
                <a:cs typeface="+mn-lt"/>
              </a:rPr>
              <a:t>Джону Ло(Лоу)</a:t>
            </a: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, основателю миссисипской компании. Из-за которой в свое время Франция понесла серьезные экономические убытки.</a:t>
            </a:r>
            <a:endParaRPr lang="ru-RU">
              <a:solidFill>
                <a:schemeClr val="tx2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40000"/>
              </a:lnSpc>
            </a:pP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 В новейшей истории России так же существовало несколько известных финансовых пирамид: </a:t>
            </a:r>
            <a:r>
              <a:rPr lang="ru-RU" b="1" dirty="0">
                <a:solidFill>
                  <a:schemeClr val="tx2"/>
                </a:solidFill>
                <a:ea typeface="+mn-lt"/>
                <a:cs typeface="+mn-lt"/>
              </a:rPr>
              <a:t>АОЗТ «Русский дом Селенга» </a:t>
            </a: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(1992г); </a:t>
            </a:r>
            <a:r>
              <a:rPr lang="ru-RU" b="1" dirty="0">
                <a:solidFill>
                  <a:schemeClr val="tx2"/>
                </a:solidFill>
                <a:ea typeface="+mn-lt"/>
                <a:cs typeface="+mn-lt"/>
              </a:rPr>
              <a:t>АООТ «МММ»</a:t>
            </a: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 (1993г); </a:t>
            </a:r>
            <a:r>
              <a:rPr lang="ru-RU" b="1" dirty="0">
                <a:solidFill>
                  <a:schemeClr val="tx2"/>
                </a:solidFill>
                <a:ea typeface="+mn-lt"/>
                <a:cs typeface="+mn-lt"/>
              </a:rPr>
              <a:t>ТОО «Инвестиционная компания „Хопёр-Инвест“» </a:t>
            </a: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(1993); </a:t>
            </a:r>
            <a:endParaRPr lang="ru-RU">
              <a:solidFill>
                <a:schemeClr val="tx2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40000"/>
              </a:lnSpc>
            </a:pP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В 1993-1998 годах Российское гос-во по сути самостоятельно создало финансовую пирамиду, за счет выпуска Государственных Краткосрочных Облигаций.</a:t>
            </a:r>
            <a:endParaRPr lang="ru-RU">
              <a:solidFill>
                <a:schemeClr val="tx2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91CAE3-DB8A-64AA-354F-C1ACCC831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0" r="32308" b="-2"/>
          <a:stretch/>
        </p:blipFill>
        <p:spPr>
          <a:xfrm>
            <a:off x="7766050" y="540000"/>
            <a:ext cx="3884962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671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3E693-5273-5AEB-0E8C-7FCB3FC0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4" y="385751"/>
            <a:ext cx="4078800" cy="694772"/>
          </a:xfrm>
        </p:spPr>
        <p:txBody>
          <a:bodyPr wrap="square" anchor="b">
            <a:normAutofit/>
          </a:bodyPr>
          <a:lstStyle/>
          <a:p>
            <a:r>
              <a:rPr lang="ru-RU" dirty="0">
                <a:latin typeface="Arial"/>
                <a:cs typeface="Arial"/>
              </a:rPr>
              <a:t>Реклама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7C020A-3168-D08C-9C0C-887AF7890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75" y="1449083"/>
            <a:ext cx="6336577" cy="46398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Рекламу данной организации сейчас можно заметить во многих российских городах. Интернет пестрит отзывами вкладчиков, рассказывающих о больших процентах ( порядка 50-60% в год) со вложенных денег. На самом же сайте организации нам доходчиво объясняют, что и как мы должны сделать, чтобы присоединится к миллионам «счастливчиков», которые уже получили свою прибыль.</a:t>
            </a:r>
            <a:endParaRPr lang="ru-RU">
              <a:solidFill>
                <a:schemeClr val="tx2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0328C8-0CE4-F7E0-A8FF-A98007F07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3" r="26894" b="2"/>
          <a:stretch/>
        </p:blipFill>
        <p:spPr>
          <a:xfrm>
            <a:off x="7083779" y="1207959"/>
            <a:ext cx="4285012" cy="44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422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0CBC0-A7EE-57FF-C220-0B8E05E9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j-lt"/>
                <a:cs typeface="+mj-lt"/>
              </a:rPr>
              <a:t>В чем же подвох?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B1F9A4-C8AF-6AF6-A621-2C8BAE7B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  <a:ea typeface="+mn-lt"/>
                <a:cs typeface="+mn-lt"/>
              </a:rPr>
              <a:t>Как уже говорилось ранее финансовые пирамиды обещают нам баснословные прибыли за очень короткое время, причем делать вроде бы ничего и не надо – вложил свои деньги и отдыхай. Тогда, почему же у многих людей слова финансовая пирамида являются синонимом мошенничества и обмана?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28A168-71C3-0F19-FC9E-93E16730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558844"/>
            <a:ext cx="3561644" cy="2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98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112C9-C1DE-33A3-DB1E-25F275DD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" y="282399"/>
            <a:ext cx="7635034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dirty="0">
                <a:latin typeface="Arial"/>
                <a:cs typeface="Arial"/>
              </a:rPr>
              <a:t>Финансовая пирамида это обман?</a:t>
            </a:r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C132CB-661F-4A80-B2A5-D78FF18C0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8998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385B9-04EC-9B01-FFFE-768E460A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76" y="2197098"/>
            <a:ext cx="7550370" cy="38354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Несомненно то, что финансовые пирамиды чрезвычайно опасны для вашего кошелька. Вкладывать деньги в пирамиду, значит по сути выбрасывать их на ветер. Дело в том, что финансовые пирамиды крайне нестабильны, они могут просуществовать два года, год, или вообще пару месяцев. Т.е. вкладывая деньги в финансовую пирамиду, ты никогда не знаешь, когда ты их потеряешь. И единственным кто может обогатиться является сам создатель пирамиды. Который в любой момент может скрыться с деньгами вкладчиков.</a:t>
            </a:r>
            <a:endParaRPr lang="ru-RU">
              <a:solidFill>
                <a:schemeClr val="tx2"/>
              </a:solidFill>
            </a:endParaRPr>
          </a:p>
        </p:txBody>
      </p:sp>
      <p:pic>
        <p:nvPicPr>
          <p:cNvPr id="4" name="Рисунок 4" descr="Изображение выглядит как небо, гора, на открытом воздухе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E2F7EEAF-B869-CB91-F51A-48D91F45D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9" r="23940" b="2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612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DEB76-6851-535A-88F9-EA39EE49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56" y="461010"/>
            <a:ext cx="4078800" cy="600698"/>
          </a:xfrm>
        </p:spPr>
        <p:txBody>
          <a:bodyPr wrap="square" anchor="b">
            <a:normAutofit/>
          </a:bodyPr>
          <a:lstStyle/>
          <a:p>
            <a:r>
              <a:rPr lang="ru-RU" dirty="0"/>
              <a:t>Вывод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B7894B-E500-F118-2F11-DD76ABA15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56" y="1270342"/>
            <a:ext cx="5772133" cy="40942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ru-RU" dirty="0">
                <a:solidFill>
                  <a:schemeClr val="tx2"/>
                </a:solidFill>
                <a:latin typeface="Arial"/>
                <a:cs typeface="Arial"/>
              </a:rPr>
              <a:t>Нас зазывают яркой рекламой, обещающей высочайшие проценты в краткосрочном периоде. Но вся деятельность финансовых пирамид остается скрытой от вкладчиков. С доходов не платятся налоги. На все вопросы про риск руководство отвечает, что «мол не заморачивайтесь». Про законность пирамид ответ такой же. Так подумайте стоит ли вкладывать деньги в такое сомнительное предприятие?</a:t>
            </a:r>
            <a:endParaRPr lang="ru-RU">
              <a:solidFill>
                <a:schemeClr val="tx2"/>
              </a:solidFill>
            </a:endParaRPr>
          </a:p>
        </p:txBody>
      </p:sp>
      <p:pic>
        <p:nvPicPr>
          <p:cNvPr id="5" name="Рисунок 5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688B2142-0252-723D-86AA-36CBB32AF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0" r="16881" b="-1"/>
          <a:stretch/>
        </p:blipFill>
        <p:spPr>
          <a:xfrm>
            <a:off x="6801557" y="1330255"/>
            <a:ext cx="4407309" cy="4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676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FrostyVTI</vt:lpstr>
      <vt:lpstr>ФИНАНСОВЫЕ ПИРАМИДЫ</vt:lpstr>
      <vt:lpstr>Понятие финансовой пирамиды</vt:lpstr>
      <vt:lpstr>Принцип работы</vt:lpstr>
      <vt:lpstr>Типы финансовых пирамид</vt:lpstr>
      <vt:lpstr>Краткая история финансовых пирамид</vt:lpstr>
      <vt:lpstr>Реклама</vt:lpstr>
      <vt:lpstr>В чем же подвох?</vt:lpstr>
      <vt:lpstr>Финансовая пирамида это обман?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</dc:title>
  <dc:creator/>
  <cp:lastModifiedBy/>
  <cp:revision>170</cp:revision>
  <dcterms:created xsi:type="dcterms:W3CDTF">2023-05-31T08:09:39Z</dcterms:created>
  <dcterms:modified xsi:type="dcterms:W3CDTF">2023-05-31T08:59:07Z</dcterms:modified>
</cp:coreProperties>
</file>